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7DE8263-0818-46EE-82D7-6BCE294223F9}">
  <a:tblStyle styleId="{57DE8263-0818-46EE-82D7-6BCE294223F9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62" d="100"/>
          <a:sy n="162" d="100"/>
        </p:scale>
        <p:origin x="-120" y="-2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0E009-7AFB-2D45-9907-26FADB33AFCB}" type="datetimeFigureOut">
              <a:rPr lang="en-US" smtClean="0"/>
              <a:t>8/11/17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19E3D-D7CE-2944-9A1D-0E804A328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66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894930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 improved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hape 20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hape 25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hape 34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1884400" y="834075"/>
            <a:ext cx="5579100" cy="1812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School Climate Improvement: A New Way Forward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1680300" y="2903850"/>
            <a:ext cx="5783400" cy="152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/>
              <a:t>A research-based, data-driven, school climate improvement program for </a:t>
            </a:r>
            <a:endParaRPr lang="en-US" sz="2000" dirty="0" smtClean="0"/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Franklin </a:t>
            </a:r>
            <a:r>
              <a:rPr lang="en" dirty="0"/>
              <a:t>Township </a:t>
            </a:r>
            <a:r>
              <a:rPr lang="en" dirty="0" smtClean="0"/>
              <a:t>School</a:t>
            </a:r>
            <a:endParaRPr lang="en-US" dirty="0" smtClean="0"/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2017-2018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Community </a:t>
            </a:r>
            <a:r>
              <a:rPr lang="en" dirty="0" smtClean="0"/>
              <a:t>Introduction</a:t>
            </a:r>
            <a:endParaRPr lang="en" dirty="0"/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8500" y="0"/>
            <a:ext cx="1375501" cy="13755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557097" y="4626689"/>
            <a:ext cx="2343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Created by H. </a:t>
            </a:r>
            <a:r>
              <a:rPr lang="en-US" dirty="0" err="1" smtClean="0"/>
              <a:t>Timko</a:t>
            </a:r>
            <a:r>
              <a:rPr lang="en-US" dirty="0" smtClean="0"/>
              <a:t>, PE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What are the five steps?</a:t>
            </a:r>
          </a:p>
        </p:txBody>
      </p:sp>
      <p:graphicFrame>
        <p:nvGraphicFramePr>
          <p:cNvPr id="122" name="Shape 122"/>
          <p:cNvGraphicFramePr/>
          <p:nvPr/>
        </p:nvGraphicFramePr>
        <p:xfrm>
          <a:off x="817425" y="1306000"/>
          <a:ext cx="7670900" cy="3405500"/>
        </p:xfrm>
        <a:graphic>
          <a:graphicData uri="http://schemas.openxmlformats.org/drawingml/2006/table">
            <a:tbl>
              <a:tblPr>
                <a:noFill/>
                <a:tableStyleId>{57DE8263-0818-46EE-82D7-6BCE294223F9}</a:tableStyleId>
              </a:tblPr>
              <a:tblGrid>
                <a:gridCol w="3835450"/>
                <a:gridCol w="3835450"/>
              </a:tblGrid>
              <a:tr h="3541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Steps for Success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What we need from you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75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Step 1: Planning for school climate improvements.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Assist in articulating vision, goals, objectives, and action steps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75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Step 2: Engaging Stakeholders in school climate improvements.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Sharing your feedback or concerns about initiatives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6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Step 3: Collecting and reporting school climate data.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Provide input on data collection and analysis strategies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6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Step 4: Choosing and implementing school climate interventions.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Review interventions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6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Step 5: Monitoring and evaluating school climate improvements.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Active participant in data evaluation procedures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What are the benefits of this program?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16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Uses student data to influence decision making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Engages all community members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Variety of supportive resources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Promotes student achievement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0400" y="1786500"/>
            <a:ext cx="3744375" cy="248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What are we trying to accomplish?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2"/>
          </p:nvPr>
        </p:nvSpPr>
        <p:spPr>
          <a:xfrm>
            <a:off x="4202065" y="1144125"/>
            <a:ext cx="4554035" cy="381025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2017-2018 School Climate Objectives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Our goal is to achieve: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dirty="0" smtClean="0"/>
              <a:t>A </a:t>
            </a:r>
            <a:r>
              <a:rPr lang="en" dirty="0"/>
              <a:t>decrease in teasing and bullying over the </a:t>
            </a:r>
            <a:r>
              <a:rPr lang="en" dirty="0" smtClean="0"/>
              <a:t>school’s</a:t>
            </a:r>
            <a:r>
              <a:rPr lang="en-US" dirty="0" smtClean="0"/>
              <a:t> new</a:t>
            </a:r>
            <a:r>
              <a:rPr lang="en" dirty="0" smtClean="0"/>
              <a:t> </a:t>
            </a:r>
            <a:r>
              <a:rPr lang="en" dirty="0"/>
              <a:t>benchmark</a:t>
            </a:r>
            <a:r>
              <a:rPr lang="en" dirty="0" smtClean="0"/>
              <a:t>.</a:t>
            </a:r>
            <a:r>
              <a:rPr lang="en-US" dirty="0" smtClean="0"/>
              <a:t>  Last year’s goal was not met.</a:t>
            </a:r>
            <a:endParaRPr lang="en" dirty="0"/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dirty="0" smtClean="0"/>
              <a:t>A</a:t>
            </a:r>
            <a:r>
              <a:rPr lang="en-US" dirty="0" smtClean="0"/>
              <a:t> </a:t>
            </a:r>
            <a:r>
              <a:rPr lang="en" dirty="0" smtClean="0"/>
              <a:t>decrease </a:t>
            </a:r>
            <a:r>
              <a:rPr lang="en" dirty="0"/>
              <a:t>in student discipline </a:t>
            </a:r>
            <a:r>
              <a:rPr lang="en" dirty="0" smtClean="0"/>
              <a:t>referrals</a:t>
            </a:r>
            <a:r>
              <a:rPr lang="en-US" dirty="0" smtClean="0"/>
              <a:t>, over last year</a:t>
            </a:r>
            <a:r>
              <a:rPr lang="en" dirty="0" smtClean="0"/>
              <a:t>.</a:t>
            </a:r>
            <a:r>
              <a:rPr lang="en-US" dirty="0" smtClean="0"/>
              <a:t> An increase occurred last year.</a:t>
            </a:r>
            <a:endParaRPr lang="en" dirty="0"/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dirty="0" smtClean="0"/>
              <a:t>A</a:t>
            </a:r>
            <a:r>
              <a:rPr lang="en-US" dirty="0" smtClean="0"/>
              <a:t>n increase in positive feelings of belonging and safety, over the new benchmark.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-US" dirty="0" smtClean="0"/>
              <a:t>Benchmarks will be established from new survey data.</a:t>
            </a:r>
            <a:endParaRPr lang="en" dirty="0"/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325" y="1489825"/>
            <a:ext cx="3538349" cy="273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265500" y="1724025"/>
            <a:ext cx="4045200" cy="175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/>
              <a:t>With your help we can create a more positive student learning environment!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2250" y="1724025"/>
            <a:ext cx="2292724" cy="20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What is school climate?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53445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rgbClr val="FFFF00"/>
                </a:solidFill>
              </a:rPr>
              <a:t>School climate refers to the quality and character of school life.</a:t>
            </a:r>
          </a:p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In a positive school climate:</a:t>
            </a:r>
          </a:p>
          <a:p>
            <a:pPr marL="457200" lvl="0" indent="-3175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400">
                <a:solidFill>
                  <a:srgbClr val="FFFFFF"/>
                </a:solidFill>
              </a:rPr>
              <a:t>Students feel socially, emotionally, and physically safe</a:t>
            </a:r>
          </a:p>
          <a:p>
            <a:pPr marL="457200" lvl="0" indent="-3175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400">
                <a:solidFill>
                  <a:srgbClr val="FFFFFF"/>
                </a:solidFill>
              </a:rPr>
              <a:t>All students and staff engage in positive relationships that demonstrate mutual respect</a:t>
            </a:r>
          </a:p>
          <a:p>
            <a:pPr marL="457200" lvl="0" indent="-3175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400">
                <a:solidFill>
                  <a:srgbClr val="FFFFFF"/>
                </a:solidFill>
              </a:rPr>
              <a:t>Students, families, and faculty work together to contribute to the school’s shared vision</a:t>
            </a:r>
          </a:p>
          <a:p>
            <a:pPr marL="457200" lvl="0" indent="-3175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400">
                <a:solidFill>
                  <a:srgbClr val="FFFFFF"/>
                </a:solidFill>
              </a:rPr>
              <a:t>Educators model and nurture how satisfaction is gained from learning.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0600" y="1776675"/>
            <a:ext cx="3082174" cy="236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60950" y="1384024"/>
            <a:ext cx="8222100" cy="1533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are we talking about school climate now?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The issue at hand...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4323000" cy="356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 dirty="0"/>
              <a:t>Recently collected school climate data has shown that: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400" dirty="0"/>
              <a:t>Not all students have a positive attitude </a:t>
            </a:r>
            <a:r>
              <a:rPr lang="en" sz="1400" dirty="0" smtClean="0"/>
              <a:t>towards  </a:t>
            </a:r>
            <a:r>
              <a:rPr lang="en" sz="1400" dirty="0"/>
              <a:t>school.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/>
              <a:t>_________________________________________</a:t>
            </a:r>
            <a:endParaRPr lang="en" sz="1400" dirty="0"/>
          </a:p>
          <a:p>
            <a: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100000"/>
              <a:buChar char="●"/>
            </a:pPr>
            <a:r>
              <a:rPr lang="en" sz="1400" b="1" dirty="0">
                <a:solidFill>
                  <a:srgbClr val="FFFF00"/>
                </a:solidFill>
              </a:rPr>
              <a:t>12 confirmed cases of </a:t>
            </a:r>
            <a:r>
              <a:rPr lang="en" sz="1400" b="1" i="1" dirty="0">
                <a:solidFill>
                  <a:srgbClr val="FFFF00"/>
                </a:solidFill>
              </a:rPr>
              <a:t>Harassment, Intimidation, and Bullying</a:t>
            </a:r>
            <a:r>
              <a:rPr lang="en" sz="1400" b="1" dirty="0">
                <a:solidFill>
                  <a:srgbClr val="FFFF00"/>
                </a:solidFill>
              </a:rPr>
              <a:t> during 2016-2017 school year</a:t>
            </a:r>
            <a:r>
              <a:rPr lang="en" sz="1400" b="1" dirty="0" smtClean="0">
                <a:solidFill>
                  <a:srgbClr val="FFFF00"/>
                </a:solidFill>
              </a:rPr>
              <a:t>.</a:t>
            </a:r>
            <a:endParaRPr lang="en-US" sz="1400" b="1" dirty="0" smtClean="0">
              <a:solidFill>
                <a:srgbClr val="FFFF00"/>
              </a:solidFill>
            </a:endParaRPr>
          </a:p>
          <a:p>
            <a: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100000"/>
              <a:buChar char="●"/>
            </a:pPr>
            <a:r>
              <a:rPr lang="en-US" sz="1400" b="1" dirty="0" smtClean="0">
                <a:solidFill>
                  <a:srgbClr val="FFFF00"/>
                </a:solidFill>
              </a:rPr>
              <a:t>Increase in minor behavior referrals</a:t>
            </a:r>
            <a:endParaRPr lang="en" sz="1400" b="1" dirty="0">
              <a:solidFill>
                <a:srgbClr val="FFFF00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7899" y="1734599"/>
            <a:ext cx="3678201" cy="243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How do we know this</a:t>
            </a:r>
            <a:r>
              <a:rPr lang="en" dirty="0" smtClean="0"/>
              <a:t>?</a:t>
            </a:r>
            <a:r>
              <a:rPr lang="en-US" dirty="0" smtClean="0"/>
              <a:t> Student data.</a:t>
            </a:r>
            <a:endParaRPr lang="en" dirty="0"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366500"/>
            <a:ext cx="3643500" cy="356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8174" y="1366499"/>
            <a:ext cx="3643499" cy="3560749"/>
          </a:xfrm>
          <a:prstGeom prst="rect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How do we fix it?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44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Work together to: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/>
              <a:t>Build long-lasting community relationships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Cultivate an environment where students feel safe, supported, and accepted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Positively impact student achievement for </a:t>
            </a:r>
            <a:r>
              <a:rPr lang="en" b="1"/>
              <a:t>ALL</a:t>
            </a:r>
            <a:r>
              <a:rPr lang="en"/>
              <a:t> students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>
                <a:solidFill>
                  <a:srgbClr val="FFFF00"/>
                </a:solidFill>
              </a:rPr>
              <a:t>Implement programs and procedures that support a positive school climate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3400" y="1855224"/>
            <a:ext cx="3734549" cy="239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60950" y="1118999"/>
            <a:ext cx="8222100" cy="2211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programs can help us produce a more positive school climate?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3375" y="198425"/>
            <a:ext cx="5637275" cy="195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0" y="3916525"/>
            <a:ext cx="8981700" cy="684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The “School Climate Improvement” program from the National Center on Safe Supportive Learning Environments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3362" y="2158300"/>
            <a:ext cx="5637274" cy="1460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42471" y="4766235"/>
            <a:ext cx="7679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For more information go </a:t>
            </a:r>
            <a:r>
              <a:rPr lang="en-US" dirty="0">
                <a:solidFill>
                  <a:schemeClr val="tx1"/>
                </a:solidFill>
              </a:rPr>
              <a:t>to: http://</a:t>
            </a:r>
            <a:r>
              <a:rPr lang="en-US" u="sng" dirty="0" err="1">
                <a:solidFill>
                  <a:schemeClr val="tx1"/>
                </a:solidFill>
              </a:rPr>
              <a:t>www.state.nj.us</a:t>
            </a:r>
            <a:r>
              <a:rPr lang="en-US" u="sng" dirty="0">
                <a:solidFill>
                  <a:schemeClr val="tx1"/>
                </a:solidFill>
              </a:rPr>
              <a:t>/education/students/safety/behavior/</a:t>
            </a:r>
            <a:r>
              <a:rPr lang="en-US" u="sng" dirty="0" err="1">
                <a:solidFill>
                  <a:schemeClr val="tx1"/>
                </a:solidFill>
              </a:rPr>
              <a:t>njscs</a:t>
            </a:r>
            <a:r>
              <a:rPr lang="en-US" u="sng" dirty="0">
                <a:solidFill>
                  <a:schemeClr val="tx1"/>
                </a:solidFill>
              </a:rPr>
              <a:t>/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07525" y="1794100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5 step process built on the tenets of: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/>
              <a:t>Positive engagement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/>
              <a:t>Promoting student safety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/>
              <a:t>Producing a positive school environment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57050" y="458025"/>
            <a:ext cx="88341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700"/>
              <a:t>What is the “School Climate Improvement” program?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100" y="1578175"/>
            <a:ext cx="3867425" cy="307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504</Words>
  <Application>Microsoft Macintosh PowerPoint</Application>
  <PresentationFormat>On-screen Show (16:9)</PresentationFormat>
  <Paragraphs>70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marina</vt:lpstr>
      <vt:lpstr>School Climate Improvement: A New Way Forward</vt:lpstr>
      <vt:lpstr>What is school climate?</vt:lpstr>
      <vt:lpstr>Why are we talking about school climate now?</vt:lpstr>
      <vt:lpstr>The issue at hand...</vt:lpstr>
      <vt:lpstr>How do we know this? Student data.</vt:lpstr>
      <vt:lpstr>How do we fix it?</vt:lpstr>
      <vt:lpstr>What programs can help us produce a more positive school climate?</vt:lpstr>
      <vt:lpstr>PowerPoint Presentation</vt:lpstr>
      <vt:lpstr>What is the “School Climate Improvement” program?</vt:lpstr>
      <vt:lpstr>What are the five steps?</vt:lpstr>
      <vt:lpstr>What are the benefits of this program?</vt:lpstr>
      <vt:lpstr>What are we trying to accomplish?</vt:lpstr>
      <vt:lpstr>With your help we can create a more positive student learning environment!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Climate Improvement: A New Way Forward</dc:title>
  <cp:lastModifiedBy>FTS</cp:lastModifiedBy>
  <cp:revision>4</cp:revision>
  <cp:lastPrinted>2017-08-10T14:06:33Z</cp:lastPrinted>
  <dcterms:modified xsi:type="dcterms:W3CDTF">2017-08-11T18:49:53Z</dcterms:modified>
</cp:coreProperties>
</file>